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87" r:id="rId4"/>
    <p:sldId id="307" r:id="rId5"/>
    <p:sldId id="288" r:id="rId6"/>
    <p:sldId id="311" r:id="rId7"/>
    <p:sldId id="322" r:id="rId8"/>
    <p:sldId id="320" r:id="rId9"/>
    <p:sldId id="310" r:id="rId10"/>
    <p:sldId id="321" r:id="rId11"/>
    <p:sldId id="268" r:id="rId12"/>
    <p:sldId id="323" r:id="rId13"/>
    <p:sldId id="265" r:id="rId14"/>
    <p:sldId id="309" r:id="rId15"/>
    <p:sldId id="270" r:id="rId16"/>
    <p:sldId id="271" r:id="rId17"/>
    <p:sldId id="32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C5A06-A6D6-4759-AC09-B3459467A42D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6C38-0BCC-480A-992B-F4F206395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7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27C6D-836F-4550-B9EF-94610B68B784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4830-3917-41E8-A193-C1E7743686A0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C16F-7C55-4D2B-87D1-D789C996F89A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F933-76D7-4CD1-B369-F2497DAF6683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F003-ACF9-4D80-B743-54F53BD772F0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B3FA3-8038-4C12-BCF2-43D15FC30F08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264-5A8C-45A3-9DEA-82383BAE1A42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BCAF-DBC2-4607-AFBE-D53F4587B85D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931B-38DC-493C-98D8-F00B5690AEED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29BD-730B-4C2A-AC80-4A19AEB76F3E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AB42-B518-438B-B87E-F0AFADAB9178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2C88-71FF-4E72-A8E7-F50EA1B7300B}" type="datetime1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Ministry of higher Education                                     and Scientific Researches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Basrah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Al-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zahraa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medical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812970"/>
            <a:ext cx="9144000" cy="10450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371" y="1274880"/>
            <a:ext cx="719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module:  Tissue of the Body (TOB)</a:t>
            </a: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Session 8   Lecture  1    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             	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Bone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Module staff: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	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Ihsan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Mardan</a:t>
            </a:r>
            <a:endParaRPr lang="en-US" sz="1400" b="1" dirty="0" smtClean="0">
              <a:latin typeface="Gabriola" pitchFamily="82" charset="0"/>
              <a:cs typeface="Calibri" pitchFamily="34" charset="0"/>
            </a:endParaRP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			Dr. Nada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Hashim</a:t>
            </a:r>
            <a:endParaRPr lang="en-US" sz="1400" b="1" dirty="0" smtClean="0">
              <a:latin typeface="Gabriola" pitchFamily="82" charset="0"/>
              <a:cs typeface="Calibri" pitchFamily="34" charset="0"/>
            </a:endParaRP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		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Nibras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Saleam</a:t>
            </a:r>
            <a:endParaRPr lang="en-US" sz="1400" b="1" dirty="0" smtClean="0">
              <a:latin typeface="Gabriola" pitchFamily="82" charset="0"/>
              <a:cs typeface="Calibri" pitchFamily="34" charset="0"/>
            </a:endParaRP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           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Wafaa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Abdul-Kareem</a:t>
            </a: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Rasha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Sabah</a:t>
            </a: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Hussein K. </a:t>
            </a:r>
            <a:r>
              <a:rPr lang="en-US" sz="1400" b="1" dirty="0" smtClean="0">
                <a:latin typeface="Gabriola" pitchFamily="82" charset="0"/>
                <a:cs typeface="Times New Roman" pitchFamily="18" charset="0"/>
              </a:rPr>
              <a:t>Abdel-</a:t>
            </a:r>
            <a:r>
              <a:rPr lang="en-US" sz="1400" b="1" dirty="0" err="1" smtClean="0">
                <a:latin typeface="Gabriola" pitchFamily="82" charset="0"/>
                <a:cs typeface="Times New Roman" pitchFamily="18" charset="0"/>
              </a:rPr>
              <a:t>Sada</a:t>
            </a:r>
            <a:r>
              <a:rPr lang="en-US" sz="1400" b="1" dirty="0" smtClean="0">
                <a:latin typeface="Gabriola" pitchFamily="82" charset="0"/>
                <a:cs typeface="Times New Roman" pitchFamily="18" charset="0"/>
              </a:rPr>
              <a:t> </a:t>
            </a:r>
            <a:endParaRPr lang="en-US" sz="1400" b="1" dirty="0" smtClean="0">
              <a:latin typeface="Gabriola" pitchFamily="82" charset="0"/>
              <a:cs typeface="Calibri" pitchFamily="34" charset="0"/>
            </a:endParaRP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Falih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Waheed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</a:t>
            </a: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Majid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Alabood</a:t>
            </a:r>
            <a:endParaRPr lang="en-US" sz="1400" b="1" dirty="0" smtClean="0">
              <a:latin typeface="Gabriola" pitchFamily="82" charset="0"/>
              <a:cs typeface="Calibri" pitchFamily="34" charset="0"/>
            </a:endParaRP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Raid</a:t>
            </a:r>
          </a:p>
          <a:p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                                	Dr. </a:t>
            </a:r>
            <a:r>
              <a:rPr lang="en-US" sz="1400" b="1" dirty="0" err="1" smtClean="0">
                <a:latin typeface="Gabriola" pitchFamily="82" charset="0"/>
                <a:cs typeface="Calibri" pitchFamily="34" charset="0"/>
              </a:rPr>
              <a:t>Sadiq</a:t>
            </a:r>
            <a:r>
              <a:rPr lang="en-US" sz="1400" b="1" dirty="0" smtClean="0">
                <a:latin typeface="Gabriola" pitchFamily="82" charset="0"/>
                <a:cs typeface="Calibri" pitchFamily="34" charset="0"/>
              </a:rPr>
              <a:t>  Ali </a:t>
            </a:r>
          </a:p>
          <a:p>
            <a:endParaRPr lang="en-US" sz="1400" b="1" dirty="0">
              <a:latin typeface="Gabriola" pitchFamily="82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545" y="0"/>
            <a:ext cx="759825" cy="7420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51006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9" y="6417177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04423" y="6496279"/>
            <a:ext cx="7329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more detailed instruction, any question, cases need help please post to the group of session.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D:\Alzahraa Folder\LOGO\thumbn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236" y="6023689"/>
            <a:ext cx="875764" cy="8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4423" y="5803176"/>
            <a:ext cx="732938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400" b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Color</a:t>
            </a: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Atlas and Text of Histology, sixth edition.</a:t>
            </a:r>
          </a:p>
          <a:p>
            <a:pPr lvl="0">
              <a:spcBef>
                <a:spcPct val="20000"/>
              </a:spcBef>
            </a:pPr>
            <a:r>
              <a:rPr lang="en-GB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WHEATER’S Functional Histology, A Text and Colour Atlas, Sixth edition. </a:t>
            </a:r>
            <a:endParaRPr lang="en-GB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Picture 12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9601" y="325925"/>
            <a:ext cx="85600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 smtClean="0">
                <a:solidFill>
                  <a:srgbClr val="FF0000"/>
                </a:solidFill>
              </a:rPr>
              <a:t>O</a:t>
            </a:r>
            <a:r>
              <a:rPr lang="en-GB" sz="2800" b="1" i="1" dirty="0" err="1" smtClean="0">
                <a:solidFill>
                  <a:srgbClr val="FF0000"/>
                </a:solidFill>
              </a:rPr>
              <a:t>steogenic</a:t>
            </a:r>
            <a:r>
              <a:rPr lang="en-GB" sz="2800" b="1" i="1" dirty="0" smtClean="0">
                <a:solidFill>
                  <a:srgbClr val="FF0000"/>
                </a:solidFill>
              </a:rPr>
              <a:t> (</a:t>
            </a:r>
            <a:r>
              <a:rPr lang="en-GB" sz="2800" b="1" i="1" dirty="0" err="1" smtClean="0">
                <a:solidFill>
                  <a:srgbClr val="FF0000"/>
                </a:solidFill>
              </a:rPr>
              <a:t>osteoprogenitor</a:t>
            </a:r>
            <a:r>
              <a:rPr lang="en-GB" sz="2800" b="1" i="1" dirty="0" smtClean="0">
                <a:solidFill>
                  <a:srgbClr val="FF0000"/>
                </a:solidFill>
              </a:rPr>
              <a:t>) cells: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Undifferentiated with high mitotic activity.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Immature </a:t>
            </a:r>
            <a:r>
              <a:rPr lang="en-GB" sz="2800" dirty="0" err="1" smtClean="0"/>
              <a:t>osteogenic</a:t>
            </a:r>
            <a:r>
              <a:rPr lang="en-GB" sz="2800" dirty="0" smtClean="0"/>
              <a:t> cells are found in the cellular layer of the </a:t>
            </a:r>
            <a:r>
              <a:rPr lang="en-GB" sz="2800" dirty="0" err="1" smtClean="0"/>
              <a:t>periosteum</a:t>
            </a:r>
            <a:r>
              <a:rPr lang="en-GB" sz="2800" dirty="0" smtClean="0"/>
              <a:t> and the </a:t>
            </a:r>
            <a:r>
              <a:rPr lang="en-GB" sz="2800" dirty="0" err="1" smtClean="0"/>
              <a:t>endosteum</a:t>
            </a:r>
            <a:r>
              <a:rPr lang="en-GB" sz="2800" dirty="0" smtClean="0"/>
              <a:t>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They are small spindle-shaped cells with pale cytoplasm and ovoid nuclei.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lvl="0" algn="just"/>
            <a:r>
              <a:rPr lang="en-GB" sz="2800" b="1" i="1" dirty="0" err="1" smtClean="0">
                <a:solidFill>
                  <a:srgbClr val="FF0000"/>
                </a:solidFill>
              </a:rPr>
              <a:t>Osteoclasts</a:t>
            </a:r>
            <a:r>
              <a:rPr lang="en-GB" sz="2800" b="1" i="1" dirty="0" smtClean="0">
                <a:solidFill>
                  <a:srgbClr val="FF0000"/>
                </a:solidFill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Osteoclasts are bone-resorbing cells that lie on bony surfaces in shallow depressions called </a:t>
            </a:r>
            <a:r>
              <a:rPr lang="en-GB" sz="2800" b="1" dirty="0" err="1" smtClean="0"/>
              <a:t>Howship's</a:t>
            </a:r>
            <a:r>
              <a:rPr lang="en-GB" sz="2800" b="1" dirty="0" smtClean="0"/>
              <a:t> lacunae.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19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" name="Picture 23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104" y="321618"/>
            <a:ext cx="85337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Osteoclasts are large multinucleated cells (~50 nuclei), with acidophilic cytoplasm containing abundant lysosomes and mitochondria and well developed Golgi complex.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They are derived from the fusion of blood </a:t>
            </a:r>
            <a:r>
              <a:rPr lang="en-GB" sz="2800" dirty="0" err="1" smtClean="0"/>
              <a:t>monocyte</a:t>
            </a:r>
            <a:r>
              <a:rPr lang="en-GB" sz="2800" dirty="0" smtClean="0"/>
              <a:t> derivatives and are considered components of the mononuclear phagocyte system.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The cells release acid, collagenase, and other lytic enzymes into the compartments; these break down bone matrix and release minerals, a process called </a:t>
            </a:r>
            <a:r>
              <a:rPr lang="en-GB" sz="2800" b="1" dirty="0" smtClean="0"/>
              <a:t>bone resorption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" name="Picture 23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LO6</a:t>
            </a:r>
            <a:endParaRPr lang="en-US" dirty="0"/>
          </a:p>
        </p:txBody>
      </p:sp>
      <p:pic>
        <p:nvPicPr>
          <p:cNvPr id="1026" name="Picture 2" descr="C:\Users\Doctor\Desktop\Ehsan\ZMC\Pictures\604_Bone_cells_revised-1024x7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400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15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49382" y="155051"/>
            <a:ext cx="8582891" cy="6067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Surfaces: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The outer surfaces of bones are covered by two layers of connective tissue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periosteum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274320"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outer fibrous layer consisting mainly of collagen fibres and populated by </a:t>
            </a:r>
            <a:r>
              <a:rPr lang="en-GB" sz="2800" b="1" dirty="0" smtClean="0"/>
              <a:t>fibroblasts</a:t>
            </a:r>
            <a:r>
              <a:rPr lang="en-GB" sz="2800" dirty="0" smtClean="0"/>
              <a:t>.</a:t>
            </a:r>
          </a:p>
          <a:p>
            <a:pPr marL="274320"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800" dirty="0" smtClean="0"/>
              <a:t> inner </a:t>
            </a:r>
            <a:r>
              <a:rPr lang="en-GB" sz="2800" dirty="0" err="1" smtClean="0"/>
              <a:t>osteogenic</a:t>
            </a:r>
            <a:r>
              <a:rPr lang="en-GB" sz="2800" dirty="0" smtClean="0"/>
              <a:t> layer consists of some collagen fibres and mostly </a:t>
            </a:r>
            <a:r>
              <a:rPr lang="en-GB" sz="2800" b="1" dirty="0" err="1" smtClean="0"/>
              <a:t>osteoprogenitor</a:t>
            </a:r>
            <a:r>
              <a:rPr lang="en-GB" sz="2800" dirty="0" smtClean="0"/>
              <a:t> cells and their progeny, the </a:t>
            </a:r>
            <a:r>
              <a:rPr lang="en-GB" sz="2800" b="1" dirty="0" err="1" smtClean="0"/>
              <a:t>osteoblasts</a:t>
            </a:r>
            <a:r>
              <a:rPr lang="en-GB" sz="2800" dirty="0" smtClean="0"/>
              <a:t>.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2800" dirty="0" smtClean="0"/>
              <a:t>The </a:t>
            </a:r>
            <a:r>
              <a:rPr lang="en-GB" sz="2800" dirty="0" err="1" smtClean="0"/>
              <a:t>periosteum</a:t>
            </a:r>
            <a:r>
              <a:rPr lang="en-GB" sz="2800" dirty="0" smtClean="0"/>
              <a:t> is affixed to bone via </a:t>
            </a:r>
            <a:r>
              <a:rPr lang="en-GB" sz="2800" b="1" dirty="0" err="1" smtClean="0"/>
              <a:t>Sharpey’s</a:t>
            </a:r>
            <a:r>
              <a:rPr lang="en-GB" sz="2800" b="1" dirty="0" smtClean="0"/>
              <a:t> fibres </a:t>
            </a:r>
            <a:r>
              <a:rPr lang="en-GB" sz="2800" dirty="0" smtClean="0"/>
              <a:t>(</a:t>
            </a:r>
            <a:r>
              <a:rPr lang="en-GB" sz="2800" dirty="0" err="1" smtClean="0"/>
              <a:t>collagenous</a:t>
            </a:r>
            <a:r>
              <a:rPr lang="en-GB" sz="2800" dirty="0" smtClean="0"/>
              <a:t> bundles trapped in the calcified bone matrix during ossification). </a:t>
            </a:r>
          </a:p>
          <a:p>
            <a:pPr algn="just"/>
            <a:r>
              <a:rPr lang="en-GB" sz="2800" dirty="0" smtClean="0"/>
              <a:t>The marrow cavity is lined by an </a:t>
            </a:r>
            <a:r>
              <a:rPr lang="en-GB" sz="2800" b="1" dirty="0" err="1" smtClean="0">
                <a:solidFill>
                  <a:srgbClr val="FF0000"/>
                </a:solidFill>
              </a:rPr>
              <a:t>endosteum</a:t>
            </a:r>
            <a:r>
              <a:rPr lang="en-GB" sz="2800" b="1" dirty="0" smtClean="0"/>
              <a:t> </a:t>
            </a:r>
            <a:r>
              <a:rPr lang="en-GB" sz="2800" dirty="0" smtClean="0"/>
              <a:t>composed of </a:t>
            </a:r>
            <a:r>
              <a:rPr lang="en-GB" sz="2800" b="1" dirty="0" err="1" smtClean="0"/>
              <a:t>osteoprogenitor</a:t>
            </a:r>
            <a:r>
              <a:rPr lang="en-GB" sz="2800" dirty="0" smtClean="0"/>
              <a:t>,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osteoblasts</a:t>
            </a:r>
            <a:r>
              <a:rPr lang="en-GB" sz="2800" b="1" dirty="0" smtClean="0"/>
              <a:t>, </a:t>
            </a:r>
            <a:r>
              <a:rPr lang="en-GB" sz="2800" dirty="0" smtClean="0"/>
              <a:t>and occasional </a:t>
            </a:r>
            <a:r>
              <a:rPr lang="en-GB" sz="2800" b="1" dirty="0" err="1" smtClean="0"/>
              <a:t>osteoclasts</a:t>
            </a:r>
            <a:r>
              <a:rPr lang="en-GB" sz="2800" b="1" dirty="0" smtClean="0"/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Picture 13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octor\Desktop\607_Periosteum_and_Endost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82" y="114300"/>
            <a:ext cx="8905009" cy="620805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7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" name="Picture 12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5082" y="0"/>
            <a:ext cx="8936182" cy="6434794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Compact Bone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 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/>
              <a:cs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Periosteum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  <a:cs typeface="Calibri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covering the long bone, and formed of two layers:-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Outer fibrous layer of collagen fibres.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Inner cellular layer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osteogenic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 cells and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osteoblasts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</a:rPr>
              <a:t>Endosteum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</a:rPr>
              <a:t>a cellular layer lining the bone cavities, and formed of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</a:rPr>
              <a:t>osteogenic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</a:rPr>
              <a:t> cells and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</a:rPr>
              <a:t>osteoblasts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/>
              </a:rPr>
              <a:t>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lang="en-GB" sz="2400" b="1" dirty="0" err="1" smtClean="0">
                <a:solidFill>
                  <a:srgbClr val="FF0000"/>
                </a:solidFill>
                <a:ea typeface="Calibri"/>
                <a:cs typeface="Calibri"/>
              </a:rPr>
              <a:t>Haversian</a:t>
            </a: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 system (</a:t>
            </a:r>
            <a:r>
              <a:rPr lang="en-GB" sz="2400" b="1" dirty="0" err="1" smtClean="0">
                <a:solidFill>
                  <a:srgbClr val="FF0000"/>
                </a:solidFill>
                <a:ea typeface="Calibri"/>
                <a:cs typeface="Calibri"/>
              </a:rPr>
              <a:t>osteon</a:t>
            </a: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):</a:t>
            </a:r>
            <a:r>
              <a:rPr lang="en-GB" sz="2400" b="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Bone lamellae are arranged concentrically around the blood vessels. The bone lamellae are formed of </a:t>
            </a:r>
            <a:r>
              <a:rPr lang="en-GB" sz="2400" dirty="0" err="1" smtClean="0">
                <a:solidFill>
                  <a:srgbClr val="000000"/>
                </a:solidFill>
                <a:ea typeface="Calibri"/>
                <a:cs typeface="Calibri"/>
              </a:rPr>
              <a:t>osteocytes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 inside lacunae and </a:t>
            </a:r>
            <a:r>
              <a:rPr lang="en-GB" sz="2400" dirty="0" err="1" smtClean="0">
                <a:solidFill>
                  <a:srgbClr val="000000"/>
                </a:solidFill>
                <a:ea typeface="Calibri"/>
                <a:cs typeface="Calibri"/>
              </a:rPr>
              <a:t>canaliculi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 embedded in calcified matrix.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Volkmann`s Canals:</a:t>
            </a:r>
            <a:r>
              <a:rPr lang="en-GB" sz="2400" dirty="0" smtClean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They are transverse canals connecting blood vessels in the </a:t>
            </a:r>
            <a:r>
              <a:rPr lang="en-GB" sz="2400" dirty="0" err="1" smtClean="0">
                <a:solidFill>
                  <a:srgbClr val="000000"/>
                </a:solidFill>
                <a:ea typeface="Calibri"/>
                <a:cs typeface="Calibri"/>
              </a:rPr>
              <a:t>Haversian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 canals to each other and to those in the </a:t>
            </a:r>
            <a:r>
              <a:rPr lang="en-GB" sz="2400" dirty="0" err="1" smtClean="0">
                <a:solidFill>
                  <a:srgbClr val="000000"/>
                </a:solidFill>
                <a:ea typeface="Calibri"/>
                <a:cs typeface="Calibri"/>
              </a:rPr>
              <a:t>periosteum</a:t>
            </a:r>
            <a:r>
              <a:rPr lang="en-GB" sz="2400" dirty="0" smtClean="0">
                <a:solidFill>
                  <a:srgbClr val="000000"/>
                </a:solidFill>
                <a:ea typeface="Calibri"/>
                <a:cs typeface="Calibri"/>
              </a:rPr>
              <a:t> and in marrow cavities.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External circumferential lamellae.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Internal circumferential lamellae.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+mj-lt"/>
              <a:buAutoNum type="arabicPeriod" startAt="2"/>
              <a:tabLst/>
              <a:defRPr/>
            </a:pPr>
            <a:r>
              <a:rPr lang="en-GB" sz="2400" b="1" dirty="0" smtClean="0">
                <a:solidFill>
                  <a:srgbClr val="FF0000"/>
                </a:solidFill>
                <a:ea typeface="Calibri"/>
                <a:cs typeface="Calibri"/>
              </a:rPr>
              <a:t>Interstitial lamellae</a:t>
            </a:r>
            <a:r>
              <a:rPr lang="en-GB" sz="2400" dirty="0" smtClean="0">
                <a:solidFill>
                  <a:srgbClr val="FF0000"/>
                </a:solidFill>
                <a:ea typeface="Calibri"/>
                <a:cs typeface="Calibri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" name="Picture 15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3485" y="148937"/>
            <a:ext cx="8831283" cy="4464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Font typeface="Wingdings 3"/>
              <a:buNone/>
            </a:pPr>
            <a:r>
              <a:rPr lang="en-GB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Spongy or </a:t>
            </a:r>
            <a:r>
              <a:rPr lang="en-GB" sz="28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cancellous</a:t>
            </a:r>
            <a:r>
              <a:rPr lang="en-GB" sz="28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bone</a:t>
            </a:r>
            <a:r>
              <a:rPr lang="en-GB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GB" sz="2800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just" defTabSz="914400">
              <a:buFont typeface="Wingdings 3"/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Spongy bone forms a fine 3-dimensional lattice with many bony cavities, with branching and </a:t>
            </a:r>
            <a:r>
              <a:rPr lang="en-GB" sz="2800" dirty="0" err="1" smtClean="0">
                <a:cs typeface="Times New Roman" panose="02020603050405020304" pitchFamily="18" charset="0"/>
              </a:rPr>
              <a:t>anastomosing</a:t>
            </a:r>
            <a:r>
              <a:rPr lang="en-GB" sz="2800" dirty="0" smtClean="0">
                <a:cs typeface="Times New Roman" panose="02020603050405020304" pitchFamily="18" charset="0"/>
              </a:rPr>
              <a:t> slips of bone between the </a:t>
            </a:r>
            <a:r>
              <a:rPr lang="en-GB" sz="2800" b="1" dirty="0" smtClean="0">
                <a:cs typeface="Times New Roman" panose="02020603050405020304" pitchFamily="18" charset="0"/>
              </a:rPr>
              <a:t>cavities, </a:t>
            </a:r>
            <a:r>
              <a:rPr lang="en-GB" sz="2800" dirty="0" smtClean="0">
                <a:cs typeface="Times New Roman" panose="02020603050405020304" pitchFamily="18" charset="0"/>
              </a:rPr>
              <a:t>called </a:t>
            </a:r>
            <a:r>
              <a:rPr lang="en-GB" sz="2800" b="1" dirty="0" err="1" smtClean="0">
                <a:cs typeface="Times New Roman" panose="02020603050405020304" pitchFamily="18" charset="0"/>
              </a:rPr>
              <a:t>trabeculae</a:t>
            </a:r>
            <a:r>
              <a:rPr lang="en-GB" sz="2800" b="1" dirty="0" smtClean="0">
                <a:cs typeface="Times New Roman" panose="02020603050405020304" pitchFamily="18" charset="0"/>
              </a:rPr>
              <a:t>.</a:t>
            </a:r>
            <a:r>
              <a:rPr lang="en-GB" sz="2800" dirty="0" smtClean="0"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>
              <a:buFont typeface="Wingdings 3"/>
              <a:buNone/>
            </a:pPr>
            <a:endParaRPr lang="en-GB" sz="2800" dirty="0" smtClean="0">
              <a:cs typeface="Times New Roman" panose="02020603050405020304" pitchFamily="18" charset="0"/>
            </a:endParaRPr>
          </a:p>
          <a:p>
            <a:pPr marL="0" indent="0" algn="just" defTabSz="914400">
              <a:buFont typeface="Wingdings 3"/>
              <a:buNone/>
            </a:pPr>
            <a:r>
              <a:rPr lang="en-GB" sz="2800" dirty="0" smtClean="0">
                <a:cs typeface="Times New Roman" panose="02020603050405020304" pitchFamily="18" charset="0"/>
              </a:rPr>
              <a:t>Spongy bone is found at the core of the </a:t>
            </a:r>
            <a:r>
              <a:rPr lang="en-GB" sz="2800" b="1" dirty="0" smtClean="0">
                <a:cs typeface="Times New Roman" panose="02020603050405020304" pitchFamily="18" charset="0"/>
              </a:rPr>
              <a:t>epiphysis</a:t>
            </a:r>
            <a:r>
              <a:rPr lang="en-GB" sz="2800" dirty="0" smtClean="0">
                <a:cs typeface="Times New Roman" panose="02020603050405020304" pitchFamily="18" charset="0"/>
              </a:rPr>
              <a:t> of mature long bones, at the core of short bones, and between the thick plates, or tables, of the flat bones of the skull, where it is called the </a:t>
            </a:r>
            <a:r>
              <a:rPr lang="en-GB" sz="2800" dirty="0" err="1" smtClean="0">
                <a:cs typeface="Times New Roman" panose="02020603050405020304" pitchFamily="18" charset="0"/>
              </a:rPr>
              <a:t>diploii</a:t>
            </a:r>
            <a:r>
              <a:rPr lang="en-GB" sz="2800" dirty="0" smtClean="0">
                <a:cs typeface="Times New Roman" panose="02020603050405020304" pitchFamily="18" charset="0"/>
              </a:rPr>
              <a:t>. </a:t>
            </a:r>
          </a:p>
          <a:p>
            <a:pPr marL="0" indent="0" algn="just" defTabSz="914400">
              <a:buFont typeface="Wingdings 3"/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" name="Picture 15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33485" y="148937"/>
            <a:ext cx="8831283" cy="4464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Font typeface="Wingdings 3"/>
              <a:buNone/>
            </a:pP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octor\Desktop\thanksBareB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393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67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716" y="9505"/>
            <a:ext cx="8830548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Intended learning outcomes of this lecture: </a:t>
            </a: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At the end of this lecture you should be able to know :</a:t>
            </a:r>
          </a:p>
          <a:p>
            <a:pPr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i="1" dirty="0" smtClean="0"/>
              <a:t>describe the characteristic features and functions of the different types of bone in the body. </a:t>
            </a:r>
            <a:r>
              <a:rPr lang="en-GB" sz="2800" i="1" dirty="0" smtClean="0">
                <a:solidFill>
                  <a:srgbClr val="FF0000"/>
                </a:solidFill>
              </a:rPr>
              <a:t>LO1</a:t>
            </a:r>
          </a:p>
          <a:p>
            <a:pPr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i="1" dirty="0" smtClean="0"/>
              <a:t>recognize</a:t>
            </a:r>
            <a:r>
              <a:rPr lang="en-GB" sz="2800" i="1" dirty="0"/>
              <a:t>, and classify bone as compact (dense) or spongy (</a:t>
            </a:r>
            <a:r>
              <a:rPr lang="en-GB" sz="2800" i="1" dirty="0" err="1"/>
              <a:t>cancellous</a:t>
            </a:r>
            <a:r>
              <a:rPr lang="en-GB" sz="2800" i="1" dirty="0"/>
              <a:t>/trabecular). </a:t>
            </a:r>
            <a:r>
              <a:rPr lang="en-GB" sz="2800" i="1" dirty="0" smtClean="0">
                <a:solidFill>
                  <a:srgbClr val="FF0000"/>
                </a:solidFill>
              </a:rPr>
              <a:t>LO2</a:t>
            </a:r>
            <a:endParaRPr lang="en-GB" sz="2800" i="1" dirty="0">
              <a:solidFill>
                <a:srgbClr val="FF0000"/>
              </a:solidFill>
            </a:endParaRPr>
          </a:p>
          <a:p>
            <a:pPr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GB" sz="2800" i="1" dirty="0"/>
              <a:t> describe the composition of bone in terms of its cells and extracellular components. </a:t>
            </a:r>
            <a:r>
              <a:rPr lang="en-GB" sz="2800" i="1" dirty="0" smtClean="0">
                <a:solidFill>
                  <a:srgbClr val="FF0000"/>
                </a:solidFill>
              </a:rPr>
              <a:t>LO3</a:t>
            </a:r>
            <a:endParaRPr lang="en-GB" sz="2800" i="1" dirty="0">
              <a:solidFill>
                <a:srgbClr val="FF0000"/>
              </a:solidFill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800" i="1" dirty="0"/>
              <a:t>describe the microstructure of compact (dense) and spongy (</a:t>
            </a:r>
            <a:r>
              <a:rPr lang="en-GB" sz="2800" i="1" dirty="0" err="1"/>
              <a:t>cancellous</a:t>
            </a:r>
            <a:r>
              <a:rPr lang="en-GB" sz="2800" i="1" dirty="0"/>
              <a:t>/trabecular) bone. </a:t>
            </a:r>
            <a:r>
              <a:rPr lang="en-GB" sz="2800" i="1" dirty="0" smtClean="0">
                <a:solidFill>
                  <a:srgbClr val="FF0000"/>
                </a:solidFill>
              </a:rPr>
              <a:t>LO4</a:t>
            </a:r>
            <a:endParaRPr lang="en-GB" sz="2800" i="1" dirty="0">
              <a:solidFill>
                <a:srgbClr val="FF0000"/>
              </a:solidFill>
            </a:endParaRPr>
          </a:p>
          <a:p>
            <a:pPr algn="just">
              <a:spcAft>
                <a:spcPts val="1800"/>
              </a:spcAft>
              <a:buFont typeface="Arial" pitchFamily="34" charset="0"/>
              <a:buChar char="•"/>
            </a:pPr>
            <a:endParaRPr lang="en-GB" sz="2800" i="1" dirty="0" smtClean="0">
              <a:solidFill>
                <a:srgbClr val="FF0000"/>
              </a:solidFill>
            </a:endParaRPr>
          </a:p>
          <a:p>
            <a:pPr algn="just"/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D:\Alzahraa Folder\LOGO\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9" name="Picture 28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8861" y="322013"/>
            <a:ext cx="88159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1" dirty="0" smtClean="0">
                <a:solidFill>
                  <a:srgbClr val="FF0000"/>
                </a:solidFill>
              </a:rPr>
              <a:t>Bone</a:t>
            </a:r>
            <a:r>
              <a:rPr lang="en-GB" sz="2800" dirty="0" smtClean="0"/>
              <a:t> is a vascular connective tissue consisting of cells and calcified extracellular materials, known as the matrix. It is well supplied with blood vessels, </a:t>
            </a:r>
            <a:r>
              <a:rPr lang="en-GB" sz="2800" dirty="0" err="1" smtClean="0"/>
              <a:t>lymphatics</a:t>
            </a:r>
            <a:r>
              <a:rPr lang="en-GB" sz="2800" dirty="0" smtClean="0"/>
              <a:t> and nerves. </a:t>
            </a:r>
          </a:p>
          <a:p>
            <a:endParaRPr lang="en-GB" sz="2800" dirty="0" smtClean="0"/>
          </a:p>
          <a:p>
            <a:r>
              <a:rPr lang="en-GB" sz="2800" dirty="0" smtClean="0"/>
              <a:t>Bone has numerous functions such as,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Support</a:t>
            </a:r>
            <a:r>
              <a:rPr lang="en-GB" sz="2800" dirty="0" smtClean="0"/>
              <a:t> - bones make up a structural framework for the body, and provide attachment sites for muscles.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Protection</a:t>
            </a:r>
            <a:r>
              <a:rPr lang="en-GB" sz="2800" dirty="0" smtClean="0"/>
              <a:t> - protection of internal organs - i.e. brain, heart and lungs.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Assisting movement.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Mineral homeostasis</a:t>
            </a:r>
            <a:r>
              <a:rPr lang="en-GB" sz="2800" dirty="0" smtClean="0"/>
              <a:t> - the bone is a store for calcium and phosphorus.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Blood cell production</a:t>
            </a:r>
            <a:r>
              <a:rPr lang="en-GB" sz="2800" dirty="0" smtClean="0"/>
              <a:t> - takes place in the bone marrow.</a:t>
            </a:r>
          </a:p>
        </p:txBody>
      </p:sp>
      <p:pic>
        <p:nvPicPr>
          <p:cNvPr id="2050" name="Picture 2" descr="C:\Users\Doctor\Desktop\32600480-3d-디지털-흰색-배경에-고립-된-운동-오래된-인간의-골격의-렌더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6956"/>
            <a:ext cx="4869712" cy="4273631"/>
          </a:xfrm>
          <a:prstGeom prst="rect">
            <a:avLst/>
          </a:prstGeom>
          <a:noFill/>
        </p:spPr>
      </p:pic>
      <p:pic>
        <p:nvPicPr>
          <p:cNvPr id="2051" name="Picture 3" descr="C:\Users\Doctor\Desktop\MaleSkeletonsitt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140" y="2141594"/>
            <a:ext cx="4238847" cy="424900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27888" y="8106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11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1" name="Picture 40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243" y="298241"/>
            <a:ext cx="873034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Two kinds of bone tissue, of different porosity, are found in the body: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/>
              <a:t>Compact</a:t>
            </a:r>
            <a:r>
              <a:rPr lang="en-US" sz="2800" dirty="0" smtClean="0"/>
              <a:t> (dense) bone is hard and forms the outer layer of bones.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 smtClean="0"/>
              <a:t>Spongy</a:t>
            </a:r>
            <a:r>
              <a:rPr lang="en-US" sz="2800" dirty="0" smtClean="0"/>
              <a:t> (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) bone is found deeper and is porous and highly vascular.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GB" sz="2800" dirty="0" smtClean="0"/>
              <a:t>The appearance of compact and spongy bone is due to the organisation of bone cells, fibres and the matrix in association with other elements, such as blood vessels, </a:t>
            </a:r>
            <a:r>
              <a:rPr lang="en-GB" sz="2800" dirty="0" err="1" smtClean="0"/>
              <a:t>lymphatics</a:t>
            </a:r>
            <a:r>
              <a:rPr lang="en-GB" sz="2800" dirty="0" smtClean="0"/>
              <a:t> and bone marrow. </a:t>
            </a:r>
          </a:p>
          <a:p>
            <a:pPr algn="just"/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0390"/>
            <a:ext cx="9144000" cy="64111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2134" y="43437"/>
            <a:ext cx="58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2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7419" y="114300"/>
            <a:ext cx="3525900" cy="6257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In adults:</a:t>
            </a:r>
            <a:endParaRPr lang="en-GB" sz="2800" u="sng" dirty="0"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The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diaphysis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is cylindrical with walls of compact bone and a central marrow cavity lined with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endosteum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The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epiphysis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contains mostly spongy bone.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Where bones contact other bones to form movable joints, their surfaces are covered by articular</a:t>
            </a:r>
            <a:r>
              <a:rPr lang="en-GB" sz="2800" dirty="0" smtClean="0"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(Hyaline) cartilage.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octor\Desktop\500px-603_Anatomy_of_Long_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845" y="114300"/>
            <a:ext cx="4977245" cy="606933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17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299" y="284990"/>
            <a:ext cx="8850469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3000"/>
              </a:spcBef>
              <a:spcAft>
                <a:spcPts val="1200"/>
              </a:spcAft>
            </a:pPr>
            <a:r>
              <a:rPr lang="en-GB" sz="3200" b="1" kern="18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Bone Matrix and Cells</a:t>
            </a:r>
            <a:endParaRPr lang="en-GB" sz="3200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b="1" i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Bone matrix</a:t>
            </a:r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GB" sz="2800" b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components (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osteoid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GB" sz="2800" b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inorganic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components (bone mineral). </a:t>
            </a:r>
          </a:p>
          <a:p>
            <a:pPr algn="just"/>
            <a:endParaRPr lang="en-GB" sz="2800" dirty="0" smtClean="0">
              <a:solidFill>
                <a:srgbClr val="1F1F1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i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organic components 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constitutes about 50% of bone volume and 25% of bone weight. It is composed of type I collagen fibres and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unmineralized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ground substance, which is composed of proteins, carbohydrates, and small amounts of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proteoglycans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lipids.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i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inorganic components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(bone mineral) makes up about 50% of bone volume and 75% of bone weight. It is composed of calcium and phosphate, with some bicarbonate, citrate, magnesium and potassium and trace amounts of other metals.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F1F1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4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7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694" y="485775"/>
            <a:ext cx="86599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Bone matrix</a:t>
            </a:r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continue.....</a:t>
            </a:r>
            <a:endParaRPr lang="en-GB" sz="2800" i="1" dirty="0" smtClean="0"/>
          </a:p>
          <a:p>
            <a:pPr algn="just"/>
            <a:endParaRPr lang="en-GB" sz="2800" dirty="0" smtClean="0">
              <a:solidFill>
                <a:srgbClr val="1F1F1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If you removed all the organic matrix (collagen) from a bone, it would crumble and shatter readily. </a:t>
            </a:r>
          </a:p>
          <a:p>
            <a:pPr algn="just"/>
            <a:endParaRPr lang="en-GB" sz="2800" dirty="0" smtClean="0">
              <a:solidFill>
                <a:srgbClr val="1F1F1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Conversely, if you remove all the inorganic matrix (minerals) from bone and leave the collagen, the bone becomes overly flexible and cannot bear weight.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40559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7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" name="Picture 17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1337" y="310010"/>
            <a:ext cx="85525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i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Bone Cells:</a:t>
            </a:r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Although bone cells compose less than 2% of the bone mass, they are crucial to the function of bones.</a:t>
            </a:r>
          </a:p>
          <a:p>
            <a:pPr algn="just"/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Four types of cells are found within bone tissue: </a:t>
            </a:r>
            <a:r>
              <a:rPr lang="en-GB" sz="2800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osteoblasts</a:t>
            </a:r>
            <a:r>
              <a:rPr lang="en-GB" sz="2800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osteocytes</a:t>
            </a:r>
            <a:r>
              <a:rPr lang="en-GB" sz="2800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osteogenic</a:t>
            </a:r>
            <a:r>
              <a:rPr lang="en-GB" sz="2800" i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cells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2800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osteoclasts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GB" sz="2800" dirty="0" smtClean="0">
              <a:solidFill>
                <a:srgbClr val="1F1F1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osteoblast</a:t>
            </a:r>
            <a:r>
              <a:rPr lang="en-GB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is the bone cell responsible for forming new bone and is found in the growing portions of bone, including the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endosteum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the cellular layer of the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periosteum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They are large rounded or cuboidal cells, with deep basophilic cytoplasm, They synthesize and secrete all the organic components of bone matrix.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Picture 12" descr="D:\Alzahraa Folder\LOGO\thumbn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1686" y="6434794"/>
            <a:ext cx="373083" cy="38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9601" y="347357"/>
            <a:ext cx="861147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the secreted matrix surrounding the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osteoblast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calcifies, the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osteoblast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become trapped within it; as a result, it changes in structure and becomes an </a:t>
            </a:r>
            <a:r>
              <a:rPr lang="en-GB" sz="2800" b="1" i="1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osteocyte</a:t>
            </a:r>
            <a:r>
              <a:rPr lang="en-GB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primary cell of mature bone and the most common type of bone cell, each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osteocyte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is located in a small cavity in the bone tissue called a </a:t>
            </a:r>
            <a:r>
              <a:rPr lang="en-GB" sz="2800" b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lacuna (lacunae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for plural).</a:t>
            </a:r>
          </a:p>
          <a:p>
            <a:pPr marL="457200" lvl="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Osteocytes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maintain the mineral concentration of the matrix.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They can communicate with each other and receive nutrients via long </a:t>
            </a:r>
            <a:r>
              <a:rPr lang="en-GB" sz="2800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cytoplasmic</a:t>
            </a:r>
            <a:r>
              <a:rPr lang="en-GB" sz="2800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processes that extend through </a:t>
            </a:r>
            <a:r>
              <a:rPr lang="en-GB" sz="2800" b="1" dirty="0" err="1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canaliculi</a:t>
            </a:r>
            <a:r>
              <a:rPr lang="en-GB" sz="2800" b="1" dirty="0" smtClean="0">
                <a:solidFill>
                  <a:srgbClr val="1F1F1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411190"/>
            <a:ext cx="529936" cy="44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0168" y="5315"/>
            <a:ext cx="61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81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1195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Doctor</cp:lastModifiedBy>
  <cp:revision>318</cp:revision>
  <dcterms:created xsi:type="dcterms:W3CDTF">2018-09-07T18:41:02Z</dcterms:created>
  <dcterms:modified xsi:type="dcterms:W3CDTF">2019-11-22T16:22:45Z</dcterms:modified>
</cp:coreProperties>
</file>